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70" r:id="rId11"/>
    <p:sldId id="268" r:id="rId12"/>
    <p:sldId id="269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541A"/>
    <a:srgbClr val="D86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94660"/>
  </p:normalViewPr>
  <p:slideViewPr>
    <p:cSldViewPr>
      <p:cViewPr varScale="1">
        <p:scale>
          <a:sx n="42" d="100"/>
          <a:sy n="42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A81C6-C458-45D1-B689-19BE9B00FA2F}" type="datetimeFigureOut">
              <a:rPr lang="fr-FR"/>
              <a:pPr>
                <a:defRPr/>
              </a:pPr>
              <a:t>05/10/2015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CB4C0-79FE-4770-B790-ADD582F8A77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EBC61-FF7C-4E97-A438-5F808FF7E4A0}" type="datetimeFigureOut">
              <a:rPr lang="fr-FR"/>
              <a:pPr>
                <a:defRPr/>
              </a:pPr>
              <a:t>05/10/2015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B4AA0-4B27-42E1-9CD8-825F546D599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321B3-A337-466E-9199-ABFA123A1287}" type="datetimeFigureOut">
              <a:rPr lang="fr-FR"/>
              <a:pPr>
                <a:defRPr/>
              </a:pPr>
              <a:t>05/10/2015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FFF56-D6A2-49C0-B25C-3F251FD7B40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EDB6C-8969-4A51-AA42-55015E2C13C7}" type="datetimeFigureOut">
              <a:rPr lang="fr-FR"/>
              <a:pPr>
                <a:defRPr/>
              </a:pPr>
              <a:t>05/10/2015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D871C-E520-4AF6-ADEB-46FE970BF63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31B2A-61E1-4FFE-ADD8-D1166BAA77B8}" type="datetimeFigureOut">
              <a:rPr lang="fr-FR"/>
              <a:pPr>
                <a:defRPr/>
              </a:pPr>
              <a:t>05/10/2015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67EE3-A809-414D-AD90-7E8494ACCD9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FECEC-DA2C-406F-AC4C-8F9340666DB7}" type="datetimeFigureOut">
              <a:rPr lang="fr-FR"/>
              <a:pPr>
                <a:defRPr/>
              </a:pPr>
              <a:t>05/10/2015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2CB30-552A-4587-A231-51D51589E19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75173-31D1-4A39-AC9D-6DE5D194ACFE}" type="datetimeFigureOut">
              <a:rPr lang="fr-FR"/>
              <a:pPr>
                <a:defRPr/>
              </a:pPr>
              <a:t>05/10/2015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A68B4-D8A3-40DB-8AF7-6895C279EBA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60660-2959-49C0-82D3-F31F39E7CD79}" type="datetimeFigureOut">
              <a:rPr lang="fr-FR"/>
              <a:pPr>
                <a:defRPr/>
              </a:pPr>
              <a:t>05/10/2015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1D03F-CBFA-44D8-8AD1-C8A9A794EF9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58303-15B1-4635-B6C3-29158227F64D}" type="datetimeFigureOut">
              <a:rPr lang="fr-FR"/>
              <a:pPr>
                <a:defRPr/>
              </a:pPr>
              <a:t>05/10/2015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32963-FC2E-4B09-8CED-686E1C67741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2215C-8D80-4B14-8C44-C0A3792CB916}" type="datetimeFigureOut">
              <a:rPr lang="fr-FR"/>
              <a:pPr>
                <a:defRPr/>
              </a:pPr>
              <a:t>05/10/2015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113A4-A949-4A16-A2A7-EC578C989E5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E479F-6172-45E0-8B60-CF20364ABBB1}" type="datetimeFigureOut">
              <a:rPr lang="fr-FR"/>
              <a:pPr>
                <a:defRPr/>
              </a:pPr>
              <a:t>05/10/2015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2D130-B741-4DCA-89DD-5E67739C212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120EA0-500C-4B35-A8BE-26D830ECEFD7}" type="datetimeFigureOut">
              <a:rPr lang="fr-FR"/>
              <a:pPr>
                <a:defRPr/>
              </a:pPr>
              <a:t>05/10/2015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366A2C-E6CC-47CE-82AC-AC522A89042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1714500"/>
            <a:ext cx="7772400" cy="1000125"/>
          </a:xfrm>
        </p:spPr>
        <p:txBody>
          <a:bodyPr/>
          <a:lstStyle/>
          <a:p>
            <a:r>
              <a:rPr lang="fr-CA" dirty="0" smtClean="0">
                <a:solidFill>
                  <a:srgbClr val="D8601E"/>
                </a:solidFill>
              </a:rPr>
              <a:t>Guide to MLA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2428875"/>
            <a:ext cx="6400800" cy="1752600"/>
          </a:xfrm>
        </p:spPr>
        <p:txBody>
          <a:bodyPr/>
          <a:lstStyle/>
          <a:p>
            <a:r>
              <a:rPr lang="fr-CA" sz="3000" dirty="0" smtClean="0">
                <a:solidFill>
                  <a:srgbClr val="D8601E"/>
                </a:solidFill>
              </a:rPr>
              <a:t>(That stands for Modern </a:t>
            </a:r>
            <a:r>
              <a:rPr lang="fr-CA" sz="3000" dirty="0" err="1" smtClean="0">
                <a:solidFill>
                  <a:srgbClr val="D8601E"/>
                </a:solidFill>
              </a:rPr>
              <a:t>Language</a:t>
            </a:r>
            <a:r>
              <a:rPr lang="fr-CA" sz="3000" dirty="0" smtClean="0">
                <a:solidFill>
                  <a:srgbClr val="D8601E"/>
                </a:solidFill>
              </a:rPr>
              <a:t> Association)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5600" y="6172200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Revised from Ms. Zebrowski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Introduction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Purpose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Engage the reader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Informs the reader of the topic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Tells the reader why they should be interested in the topic</a:t>
            </a:r>
          </a:p>
          <a:p>
            <a:pPr lvl="1">
              <a:buNone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Tips/Tricks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Last sentence should be the thesis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248400" cy="1143000"/>
          </a:xfrm>
        </p:spPr>
        <p:txBody>
          <a:bodyPr/>
          <a:lstStyle/>
          <a:p>
            <a:r>
              <a:rPr lang="en-US" dirty="0" smtClean="0">
                <a:solidFill>
                  <a:srgbClr val="BC541A"/>
                </a:solidFill>
              </a:rPr>
              <a:t>Works Cited Page: Layout</a:t>
            </a:r>
            <a:endParaRPr lang="en-US" dirty="0">
              <a:solidFill>
                <a:srgbClr val="BC541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525963"/>
          </a:xfrm>
        </p:spPr>
        <p:txBody>
          <a:bodyPr/>
          <a:lstStyle/>
          <a:p>
            <a:r>
              <a:rPr lang="en-US" dirty="0" smtClean="0">
                <a:solidFill>
                  <a:srgbClr val="BC541A"/>
                </a:solidFill>
              </a:rPr>
              <a:t>Centered at top of page: Works Cited</a:t>
            </a:r>
          </a:p>
          <a:p>
            <a:r>
              <a:rPr lang="en-US" dirty="0" smtClean="0">
                <a:solidFill>
                  <a:srgbClr val="BC541A"/>
                </a:solidFill>
              </a:rPr>
              <a:t>List all entries in alphabetical order</a:t>
            </a:r>
          </a:p>
          <a:p>
            <a:r>
              <a:rPr lang="en-US" dirty="0" smtClean="0">
                <a:solidFill>
                  <a:srgbClr val="BC541A"/>
                </a:solidFill>
              </a:rPr>
              <a:t>Double-space</a:t>
            </a:r>
          </a:p>
          <a:p>
            <a:r>
              <a:rPr lang="en-US" dirty="0" smtClean="0">
                <a:solidFill>
                  <a:srgbClr val="BC541A"/>
                </a:solidFill>
              </a:rPr>
              <a:t>Hanging indentation</a:t>
            </a:r>
          </a:p>
          <a:p>
            <a:pPr lvl="1"/>
            <a:r>
              <a:rPr lang="en-US" dirty="0" smtClean="0">
                <a:solidFill>
                  <a:srgbClr val="BC541A"/>
                </a:solidFill>
              </a:rPr>
              <a:t>All but first line is indented</a:t>
            </a:r>
          </a:p>
          <a:p>
            <a:pPr lvl="1">
              <a:buNone/>
            </a:pPr>
            <a:endParaRPr lang="en-US" dirty="0" smtClean="0">
              <a:solidFill>
                <a:srgbClr val="BC54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C541A"/>
                </a:solidFill>
              </a:rPr>
              <a:t>Works Cited Page: Example</a:t>
            </a:r>
            <a:endParaRPr lang="en-US" dirty="0">
              <a:solidFill>
                <a:srgbClr val="BC541A"/>
              </a:solidFill>
            </a:endParaRPr>
          </a:p>
        </p:txBody>
      </p:sp>
      <p:pic>
        <p:nvPicPr>
          <p:cNvPr id="4" name="Content Placeholder 3" descr="MLA screenshot 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58662"/>
            <a:ext cx="8229600" cy="44090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BC541A"/>
                </a:solidFill>
              </a:rPr>
              <a:t>Format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25962"/>
          </a:xfrm>
        </p:spPr>
        <p:txBody>
          <a:bodyPr/>
          <a:lstStyle/>
          <a:p>
            <a:r>
              <a:rPr lang="fr-CA" dirty="0" err="1" smtClean="0">
                <a:solidFill>
                  <a:srgbClr val="BC541A"/>
                </a:solidFill>
              </a:rPr>
              <a:t>Typed</a:t>
            </a:r>
            <a:r>
              <a:rPr lang="fr-CA" dirty="0" smtClean="0">
                <a:solidFill>
                  <a:srgbClr val="BC541A"/>
                </a:solidFill>
              </a:rPr>
              <a:t> &amp; </a:t>
            </a:r>
            <a:r>
              <a:rPr lang="fr-CA" dirty="0" err="1" smtClean="0">
                <a:solidFill>
                  <a:srgbClr val="BC541A"/>
                </a:solidFill>
              </a:rPr>
              <a:t>printed</a:t>
            </a:r>
            <a:r>
              <a:rPr lang="fr-CA" dirty="0" smtClean="0">
                <a:solidFill>
                  <a:srgbClr val="BC541A"/>
                </a:solidFill>
              </a:rPr>
              <a:t> on white 8.5x11  </a:t>
            </a:r>
            <a:r>
              <a:rPr lang="fr-CA" dirty="0" err="1" smtClean="0">
                <a:solidFill>
                  <a:srgbClr val="BC541A"/>
                </a:solidFill>
              </a:rPr>
              <a:t>paper</a:t>
            </a:r>
            <a:endParaRPr lang="fr-CA" dirty="0" smtClean="0">
              <a:solidFill>
                <a:srgbClr val="BC541A"/>
              </a:solidFill>
            </a:endParaRPr>
          </a:p>
          <a:p>
            <a:r>
              <a:rPr lang="fr-CA" dirty="0" smtClean="0">
                <a:solidFill>
                  <a:srgbClr val="BC541A"/>
                </a:solidFill>
              </a:rPr>
              <a:t>Double </a:t>
            </a:r>
            <a:r>
              <a:rPr lang="fr-CA" dirty="0" err="1" smtClean="0">
                <a:solidFill>
                  <a:srgbClr val="BC541A"/>
                </a:solidFill>
              </a:rPr>
              <a:t>space</a:t>
            </a:r>
            <a:endParaRPr lang="fr-CA" dirty="0" smtClean="0">
              <a:solidFill>
                <a:srgbClr val="BC541A"/>
              </a:solidFill>
            </a:endParaRPr>
          </a:p>
          <a:p>
            <a:r>
              <a:rPr lang="fr-CA" dirty="0" smtClean="0">
                <a:solidFill>
                  <a:srgbClr val="BC541A"/>
                </a:solidFill>
              </a:rPr>
              <a:t>12 pt. Times New Roman font</a:t>
            </a:r>
          </a:p>
          <a:p>
            <a:r>
              <a:rPr lang="fr-CA" dirty="0" smtClean="0">
                <a:solidFill>
                  <a:srgbClr val="BC541A"/>
                </a:solidFill>
              </a:rPr>
              <a:t>One </a:t>
            </a:r>
            <a:r>
              <a:rPr lang="fr-CA" dirty="0" err="1" smtClean="0">
                <a:solidFill>
                  <a:srgbClr val="BC541A"/>
                </a:solidFill>
              </a:rPr>
              <a:t>space</a:t>
            </a:r>
            <a:r>
              <a:rPr lang="fr-CA" dirty="0" smtClean="0">
                <a:solidFill>
                  <a:srgbClr val="BC541A"/>
                </a:solidFill>
              </a:rPr>
              <a:t> </a:t>
            </a:r>
            <a:r>
              <a:rPr lang="fr-CA" dirty="0" err="1" smtClean="0">
                <a:solidFill>
                  <a:srgbClr val="BC541A"/>
                </a:solidFill>
              </a:rPr>
              <a:t>after</a:t>
            </a:r>
            <a:r>
              <a:rPr lang="fr-CA" dirty="0" smtClean="0">
                <a:solidFill>
                  <a:srgbClr val="BC541A"/>
                </a:solidFill>
              </a:rPr>
              <a:t> </a:t>
            </a:r>
            <a:r>
              <a:rPr lang="fr-CA" dirty="0" err="1" smtClean="0">
                <a:solidFill>
                  <a:srgbClr val="BC541A"/>
                </a:solidFill>
              </a:rPr>
              <a:t>punctuation</a:t>
            </a:r>
            <a:endParaRPr lang="fr-CA" dirty="0" smtClean="0">
              <a:solidFill>
                <a:srgbClr val="BC541A"/>
              </a:solidFill>
            </a:endParaRPr>
          </a:p>
          <a:p>
            <a:r>
              <a:rPr lang="fr-CA" dirty="0" smtClean="0">
                <a:solidFill>
                  <a:srgbClr val="BC541A"/>
                </a:solidFill>
              </a:rPr>
              <a:t>1 </a:t>
            </a:r>
            <a:r>
              <a:rPr lang="fr-CA" dirty="0" err="1" smtClean="0">
                <a:solidFill>
                  <a:srgbClr val="BC541A"/>
                </a:solidFill>
              </a:rPr>
              <a:t>inch</a:t>
            </a:r>
            <a:r>
              <a:rPr lang="fr-CA" dirty="0" smtClean="0">
                <a:solidFill>
                  <a:srgbClr val="BC541A"/>
                </a:solidFill>
              </a:rPr>
              <a:t> </a:t>
            </a:r>
            <a:r>
              <a:rPr lang="fr-CA" dirty="0" err="1" smtClean="0">
                <a:solidFill>
                  <a:srgbClr val="BC541A"/>
                </a:solidFill>
              </a:rPr>
              <a:t>margins</a:t>
            </a:r>
            <a:r>
              <a:rPr lang="fr-CA" dirty="0" smtClean="0">
                <a:solidFill>
                  <a:srgbClr val="BC541A"/>
                </a:solidFill>
              </a:rPr>
              <a:t> on all </a:t>
            </a:r>
            <a:r>
              <a:rPr lang="fr-CA" dirty="0" err="1" smtClean="0">
                <a:solidFill>
                  <a:srgbClr val="BC541A"/>
                </a:solidFill>
              </a:rPr>
              <a:t>sides</a:t>
            </a:r>
            <a:endParaRPr lang="fr-CA" dirty="0" smtClean="0">
              <a:solidFill>
                <a:srgbClr val="BC541A"/>
              </a:solidFill>
            </a:endParaRPr>
          </a:p>
          <a:p>
            <a:r>
              <a:rPr lang="fr-CA" dirty="0" err="1" smtClean="0">
                <a:solidFill>
                  <a:srgbClr val="BC541A"/>
                </a:solidFill>
              </a:rPr>
              <a:t>Indent</a:t>
            </a:r>
            <a:r>
              <a:rPr lang="fr-CA" dirty="0" smtClean="0">
                <a:solidFill>
                  <a:srgbClr val="BC541A"/>
                </a:solidFill>
              </a:rPr>
              <a:t> first line of all </a:t>
            </a:r>
            <a:r>
              <a:rPr lang="fr-CA" dirty="0" err="1" smtClean="0">
                <a:solidFill>
                  <a:srgbClr val="BC541A"/>
                </a:solidFill>
              </a:rPr>
              <a:t>paragraphs</a:t>
            </a:r>
            <a:r>
              <a:rPr lang="fr-CA" dirty="0" smtClean="0">
                <a:solidFill>
                  <a:srgbClr val="BC541A"/>
                </a:solidFill>
              </a:rPr>
              <a:t> (Tab </a:t>
            </a:r>
            <a:r>
              <a:rPr lang="fr-CA" dirty="0" err="1" smtClean="0">
                <a:solidFill>
                  <a:srgbClr val="BC541A"/>
                </a:solidFill>
              </a:rPr>
              <a:t>key</a:t>
            </a:r>
            <a:r>
              <a:rPr lang="fr-CA" dirty="0" smtClean="0">
                <a:solidFill>
                  <a:srgbClr val="BC541A"/>
                </a:solidFill>
              </a:rPr>
              <a:t>)</a:t>
            </a:r>
          </a:p>
          <a:p>
            <a:r>
              <a:rPr lang="fr-CA" dirty="0" smtClean="0">
                <a:solidFill>
                  <a:srgbClr val="BC541A"/>
                </a:solidFill>
              </a:rPr>
              <a:t>Header </a:t>
            </a:r>
            <a:r>
              <a:rPr lang="fr-CA" dirty="0" err="1" smtClean="0">
                <a:solidFill>
                  <a:srgbClr val="BC541A"/>
                </a:solidFill>
              </a:rPr>
              <a:t>with</a:t>
            </a:r>
            <a:r>
              <a:rPr lang="fr-CA" dirty="0" smtClean="0">
                <a:solidFill>
                  <a:srgbClr val="BC541A"/>
                </a:solidFill>
              </a:rPr>
              <a:t> last </a:t>
            </a:r>
            <a:r>
              <a:rPr lang="fr-CA" dirty="0" err="1" smtClean="0">
                <a:solidFill>
                  <a:srgbClr val="BC541A"/>
                </a:solidFill>
              </a:rPr>
              <a:t>name</a:t>
            </a:r>
            <a:r>
              <a:rPr lang="fr-CA" dirty="0" smtClean="0">
                <a:solidFill>
                  <a:srgbClr val="BC541A"/>
                </a:solidFill>
              </a:rPr>
              <a:t> &amp; page </a:t>
            </a:r>
            <a:r>
              <a:rPr lang="fr-CA" dirty="0" err="1" smtClean="0">
                <a:solidFill>
                  <a:srgbClr val="BC541A"/>
                </a:solidFill>
              </a:rPr>
              <a:t>number</a:t>
            </a:r>
            <a:r>
              <a:rPr lang="fr-CA" dirty="0" smtClean="0">
                <a:solidFill>
                  <a:srgbClr val="BC541A"/>
                </a:solidFill>
              </a:rPr>
              <a:t> in top right corner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/>
          <a:lstStyle/>
          <a:p>
            <a:pPr algn="l"/>
            <a:r>
              <a:rPr lang="fr-CA" dirty="0" smtClean="0">
                <a:solidFill>
                  <a:srgbClr val="BC541A"/>
                </a:solidFill>
              </a:rPr>
              <a:t>The First Page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/>
          <a:lstStyle/>
          <a:p>
            <a:r>
              <a:rPr lang="fr-CA" dirty="0" smtClean="0">
                <a:solidFill>
                  <a:srgbClr val="BC541A"/>
                </a:solidFill>
              </a:rPr>
              <a:t>In the </a:t>
            </a:r>
            <a:r>
              <a:rPr lang="fr-CA" dirty="0" err="1" smtClean="0">
                <a:solidFill>
                  <a:srgbClr val="BC541A"/>
                </a:solidFill>
              </a:rPr>
              <a:t>upper</a:t>
            </a:r>
            <a:r>
              <a:rPr lang="fr-CA" dirty="0" smtClean="0">
                <a:solidFill>
                  <a:srgbClr val="BC541A"/>
                </a:solidFill>
              </a:rPr>
              <a:t> </a:t>
            </a:r>
            <a:r>
              <a:rPr lang="fr-CA" dirty="0" err="1" smtClean="0">
                <a:solidFill>
                  <a:srgbClr val="BC541A"/>
                </a:solidFill>
              </a:rPr>
              <a:t>left</a:t>
            </a:r>
            <a:r>
              <a:rPr lang="fr-CA" dirty="0" smtClean="0">
                <a:solidFill>
                  <a:srgbClr val="BC541A"/>
                </a:solidFill>
              </a:rPr>
              <a:t> corner:</a:t>
            </a:r>
          </a:p>
          <a:p>
            <a:pPr>
              <a:buNone/>
            </a:pPr>
            <a:r>
              <a:rPr lang="fr-CA" dirty="0" err="1" smtClean="0">
                <a:solidFill>
                  <a:srgbClr val="BC541A"/>
                </a:solidFill>
              </a:rPr>
              <a:t>Your</a:t>
            </a:r>
            <a:r>
              <a:rPr lang="fr-CA" dirty="0" smtClean="0">
                <a:solidFill>
                  <a:srgbClr val="BC541A"/>
                </a:solidFill>
              </a:rPr>
              <a:t> Name</a:t>
            </a:r>
          </a:p>
          <a:p>
            <a:pPr>
              <a:buNone/>
            </a:pPr>
            <a:r>
              <a:rPr lang="fr-CA" dirty="0" err="1" smtClean="0">
                <a:solidFill>
                  <a:srgbClr val="BC541A"/>
                </a:solidFill>
              </a:rPr>
              <a:t>Your</a:t>
            </a:r>
            <a:r>
              <a:rPr lang="fr-CA" dirty="0" smtClean="0">
                <a:solidFill>
                  <a:srgbClr val="BC541A"/>
                </a:solidFill>
              </a:rPr>
              <a:t> </a:t>
            </a:r>
            <a:r>
              <a:rPr lang="fr-CA" dirty="0" err="1" smtClean="0">
                <a:solidFill>
                  <a:srgbClr val="BC541A"/>
                </a:solidFill>
              </a:rPr>
              <a:t>Teacher’s</a:t>
            </a:r>
            <a:r>
              <a:rPr lang="fr-CA" dirty="0" smtClean="0">
                <a:solidFill>
                  <a:srgbClr val="BC541A"/>
                </a:solidFill>
              </a:rPr>
              <a:t> Name</a:t>
            </a:r>
          </a:p>
          <a:p>
            <a:pPr>
              <a:buNone/>
            </a:pPr>
            <a:r>
              <a:rPr lang="fr-CA" dirty="0" smtClean="0">
                <a:solidFill>
                  <a:srgbClr val="BC541A"/>
                </a:solidFill>
              </a:rPr>
              <a:t>Name of the Class</a:t>
            </a:r>
          </a:p>
          <a:p>
            <a:pPr>
              <a:buNone/>
            </a:pPr>
            <a:r>
              <a:rPr lang="fr-CA" dirty="0" smtClean="0">
                <a:solidFill>
                  <a:srgbClr val="BC541A"/>
                </a:solidFill>
              </a:rPr>
              <a:t>Due Date</a:t>
            </a:r>
          </a:p>
          <a:p>
            <a:r>
              <a:rPr lang="fr-CA" dirty="0" err="1" smtClean="0">
                <a:solidFill>
                  <a:srgbClr val="BC541A"/>
                </a:solidFill>
              </a:rPr>
              <a:t>Centered</a:t>
            </a:r>
            <a:r>
              <a:rPr lang="fr-CA" dirty="0" smtClean="0">
                <a:solidFill>
                  <a:srgbClr val="BC541A"/>
                </a:solidFill>
              </a:rPr>
              <a:t> in the middle:</a:t>
            </a:r>
          </a:p>
          <a:p>
            <a:pPr>
              <a:buNone/>
            </a:pPr>
            <a:r>
              <a:rPr lang="fr-CA" dirty="0" smtClean="0">
                <a:solidFill>
                  <a:srgbClr val="BC541A"/>
                </a:solidFill>
              </a:rPr>
              <a:t>				</a:t>
            </a:r>
            <a:r>
              <a:rPr lang="fr-CA" dirty="0" err="1" smtClean="0">
                <a:solidFill>
                  <a:srgbClr val="BC541A"/>
                </a:solidFill>
              </a:rPr>
              <a:t>Title</a:t>
            </a:r>
            <a:r>
              <a:rPr lang="fr-CA" dirty="0" smtClean="0">
                <a:solidFill>
                  <a:srgbClr val="BC541A"/>
                </a:solidFill>
              </a:rPr>
              <a:t> of </a:t>
            </a:r>
            <a:r>
              <a:rPr lang="fr-CA" dirty="0" err="1" smtClean="0">
                <a:solidFill>
                  <a:srgbClr val="BC541A"/>
                </a:solidFill>
              </a:rPr>
              <a:t>Your</a:t>
            </a:r>
            <a:r>
              <a:rPr lang="fr-CA" dirty="0" smtClean="0">
                <a:solidFill>
                  <a:srgbClr val="BC541A"/>
                </a:solidFill>
              </a:rPr>
              <a:t> </a:t>
            </a:r>
            <a:r>
              <a:rPr lang="fr-CA" dirty="0" err="1" smtClean="0">
                <a:solidFill>
                  <a:srgbClr val="BC541A"/>
                </a:solidFill>
              </a:rPr>
              <a:t>Paper</a:t>
            </a:r>
            <a:endParaRPr lang="fr-CA" dirty="0" smtClean="0">
              <a:solidFill>
                <a:srgbClr val="BC54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BC541A"/>
                </a:solidFill>
              </a:rPr>
              <a:t>The First Page: </a:t>
            </a:r>
            <a:r>
              <a:rPr lang="fr-CA" dirty="0" err="1" smtClean="0">
                <a:solidFill>
                  <a:srgbClr val="BC541A"/>
                </a:solidFill>
              </a:rPr>
              <a:t>Example</a:t>
            </a:r>
            <a:endParaRPr lang="fr-CA" dirty="0" smtClean="0">
              <a:solidFill>
                <a:srgbClr val="BC541A"/>
              </a:solidFill>
            </a:endParaRPr>
          </a:p>
        </p:txBody>
      </p:sp>
      <p:pic>
        <p:nvPicPr>
          <p:cNvPr id="4" name="Content Placeholder 3" descr="MLA screenshot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14400" y="1905000"/>
            <a:ext cx="7212237" cy="4429125"/>
          </a:xfrm>
        </p:spPr>
      </p:pic>
      <p:sp>
        <p:nvSpPr>
          <p:cNvPr id="8" name="TextBox 7"/>
          <p:cNvSpPr txBox="1"/>
          <p:nvPr/>
        </p:nvSpPr>
        <p:spPr>
          <a:xfrm>
            <a:off x="3657600" y="20574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BC541A"/>
                </a:solidFill>
              </a:rPr>
              <a:t>My Name</a:t>
            </a:r>
            <a:endParaRPr lang="en-US" sz="1400" dirty="0">
              <a:solidFill>
                <a:srgbClr val="BC541A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819400" y="23622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33800" y="24384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BC541A"/>
                </a:solidFill>
              </a:rPr>
              <a:t>My Teacher’s Name</a:t>
            </a:r>
            <a:endParaRPr lang="en-US" sz="1400" dirty="0">
              <a:solidFill>
                <a:srgbClr val="BC541A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895600" y="26670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10000" y="28194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BC541A"/>
                </a:solidFill>
              </a:rPr>
              <a:t>Course Name</a:t>
            </a:r>
            <a:endParaRPr lang="en-US" sz="1400" dirty="0">
              <a:solidFill>
                <a:srgbClr val="BC541A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514600" y="30480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86200" y="3276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BC541A"/>
                </a:solidFill>
              </a:rPr>
              <a:t>Due Date</a:t>
            </a:r>
            <a:endParaRPr lang="en-US" sz="1400" dirty="0">
              <a:solidFill>
                <a:srgbClr val="BC541A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819400" y="34290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72200" y="35052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BC541A"/>
                </a:solidFill>
              </a:rPr>
              <a:t>Paper Title</a:t>
            </a:r>
            <a:endParaRPr lang="en-US" sz="1400" dirty="0">
              <a:solidFill>
                <a:srgbClr val="BC541A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334000" y="3733800"/>
            <a:ext cx="762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8" grpId="0" build="allAtOnce"/>
      <p:bldP spid="13" grpId="0" build="allAtOnce"/>
      <p:bldP spid="17" grpId="0" build="allAtOnce"/>
      <p:bldP spid="20" grpId="0" build="allAtOnce"/>
      <p:bldP spid="2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/>
          <a:lstStyle/>
          <a:p>
            <a:pPr algn="l"/>
            <a:r>
              <a:rPr lang="fr-CA" dirty="0" smtClean="0">
                <a:solidFill>
                  <a:srgbClr val="BC541A"/>
                </a:solidFill>
              </a:rPr>
              <a:t>In-</a:t>
            </a:r>
            <a:r>
              <a:rPr lang="fr-CA" dirty="0" err="1" smtClean="0">
                <a:solidFill>
                  <a:srgbClr val="BC541A"/>
                </a:solidFill>
              </a:rPr>
              <a:t>text</a:t>
            </a:r>
            <a:r>
              <a:rPr lang="fr-CA" dirty="0" smtClean="0">
                <a:solidFill>
                  <a:srgbClr val="BC541A"/>
                </a:solidFill>
              </a:rPr>
              <a:t> Citations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209800" y="1371600"/>
            <a:ext cx="6329362" cy="4800600"/>
          </a:xfrm>
        </p:spPr>
        <p:txBody>
          <a:bodyPr/>
          <a:lstStyle/>
          <a:p>
            <a:r>
              <a:rPr lang="fr-CA" dirty="0" smtClean="0">
                <a:solidFill>
                  <a:srgbClr val="BC541A"/>
                </a:solidFill>
              </a:rPr>
              <a:t>Book </a:t>
            </a:r>
            <a:r>
              <a:rPr lang="fr-CA" dirty="0" err="1" smtClean="0">
                <a:solidFill>
                  <a:srgbClr val="BC541A"/>
                </a:solidFill>
              </a:rPr>
              <a:t>with</a:t>
            </a:r>
            <a:r>
              <a:rPr lang="fr-CA" dirty="0" smtClean="0">
                <a:solidFill>
                  <a:srgbClr val="BC541A"/>
                </a:solidFill>
              </a:rPr>
              <a:t> one </a:t>
            </a:r>
            <a:r>
              <a:rPr lang="fr-CA" dirty="0" err="1" smtClean="0">
                <a:solidFill>
                  <a:srgbClr val="BC541A"/>
                </a:solidFill>
              </a:rPr>
              <a:t>author</a:t>
            </a:r>
            <a:r>
              <a:rPr lang="fr-CA" dirty="0" smtClean="0">
                <a:solidFill>
                  <a:srgbClr val="BC541A"/>
                </a:solidFill>
              </a:rPr>
              <a:t>: last </a:t>
            </a:r>
            <a:r>
              <a:rPr lang="fr-CA" dirty="0" err="1" smtClean="0">
                <a:solidFill>
                  <a:srgbClr val="BC541A"/>
                </a:solidFill>
              </a:rPr>
              <a:t>name</a:t>
            </a:r>
            <a:r>
              <a:rPr lang="fr-CA" dirty="0" smtClean="0">
                <a:solidFill>
                  <a:srgbClr val="BC541A"/>
                </a:solidFill>
              </a:rPr>
              <a:t> and page </a:t>
            </a:r>
            <a:r>
              <a:rPr lang="fr-CA" dirty="0" err="1" smtClean="0">
                <a:solidFill>
                  <a:srgbClr val="BC541A"/>
                </a:solidFill>
              </a:rPr>
              <a:t>number</a:t>
            </a:r>
            <a:endParaRPr lang="fr-CA" dirty="0" smtClean="0">
              <a:solidFill>
                <a:srgbClr val="BC541A"/>
              </a:solidFill>
            </a:endParaRPr>
          </a:p>
          <a:p>
            <a:pPr>
              <a:buNone/>
            </a:pPr>
            <a:endParaRPr lang="fr-CA" dirty="0" smtClean="0">
              <a:solidFill>
                <a:srgbClr val="BC541A"/>
              </a:solidFill>
            </a:endParaRPr>
          </a:p>
          <a:p>
            <a:pPr>
              <a:buNone/>
            </a:pPr>
            <a:r>
              <a:rPr lang="fr-CA" sz="2400" dirty="0" smtClean="0">
                <a:solidFill>
                  <a:srgbClr val="BC541A"/>
                </a:solidFill>
              </a:rPr>
              <a:t>Ex: "The sure </a:t>
            </a:r>
            <a:r>
              <a:rPr lang="fr-CA" sz="2400" dirty="0" err="1" smtClean="0">
                <a:solidFill>
                  <a:srgbClr val="BC541A"/>
                </a:solidFill>
              </a:rPr>
              <a:t>way</a:t>
            </a:r>
            <a:r>
              <a:rPr lang="fr-CA" sz="2400" dirty="0" smtClean="0">
                <a:solidFill>
                  <a:srgbClr val="BC541A"/>
                </a:solidFill>
              </a:rPr>
              <a:t> to put one down </a:t>
            </a:r>
            <a:r>
              <a:rPr lang="fr-CA" sz="2400" dirty="0" err="1" smtClean="0">
                <a:solidFill>
                  <a:srgbClr val="BC541A"/>
                </a:solidFill>
              </a:rPr>
              <a:t>is</a:t>
            </a:r>
            <a:r>
              <a:rPr lang="fr-CA" sz="2400" dirty="0" smtClean="0">
                <a:solidFill>
                  <a:srgbClr val="BC541A"/>
                </a:solidFill>
              </a:rPr>
              <a:t> to destroy </a:t>
            </a:r>
            <a:r>
              <a:rPr lang="fr-CA" sz="2400" dirty="0" err="1" smtClean="0">
                <a:solidFill>
                  <a:srgbClr val="BC541A"/>
                </a:solidFill>
              </a:rPr>
              <a:t>its</a:t>
            </a:r>
            <a:r>
              <a:rPr lang="fr-CA" sz="2400" dirty="0" smtClean="0">
                <a:solidFill>
                  <a:srgbClr val="BC541A"/>
                </a:solidFill>
              </a:rPr>
              <a:t> </a:t>
            </a:r>
            <a:r>
              <a:rPr lang="fr-CA" sz="2400" dirty="0" err="1" smtClean="0">
                <a:solidFill>
                  <a:srgbClr val="BC541A"/>
                </a:solidFill>
              </a:rPr>
              <a:t>brain</a:t>
            </a:r>
            <a:r>
              <a:rPr lang="fr-CA" sz="2400" dirty="0" smtClean="0">
                <a:solidFill>
                  <a:srgbClr val="BC541A"/>
                </a:solidFill>
              </a:rPr>
              <a:t>’’ (Castro 23).</a:t>
            </a:r>
          </a:p>
          <a:p>
            <a:pPr>
              <a:buNone/>
            </a:pPr>
            <a:r>
              <a:rPr lang="fr-CA" sz="2400" dirty="0" smtClean="0">
                <a:solidFill>
                  <a:srgbClr val="BC541A"/>
                </a:solidFill>
              </a:rPr>
              <a:t>				OR</a:t>
            </a:r>
          </a:p>
          <a:p>
            <a:pPr>
              <a:buNone/>
            </a:pPr>
            <a:r>
              <a:rPr lang="fr-CA" sz="2400" dirty="0" err="1" smtClean="0">
                <a:solidFill>
                  <a:srgbClr val="BC541A"/>
                </a:solidFill>
              </a:rPr>
              <a:t>According</a:t>
            </a:r>
            <a:r>
              <a:rPr lang="fr-CA" sz="2400" dirty="0" smtClean="0">
                <a:solidFill>
                  <a:srgbClr val="BC541A"/>
                </a:solidFill>
              </a:rPr>
              <a:t> to zombie expert Adam-Troy Castro, ‘’The sure </a:t>
            </a:r>
            <a:r>
              <a:rPr lang="fr-CA" sz="2400" dirty="0" err="1" smtClean="0">
                <a:solidFill>
                  <a:srgbClr val="BC541A"/>
                </a:solidFill>
              </a:rPr>
              <a:t>way</a:t>
            </a:r>
            <a:r>
              <a:rPr lang="fr-CA" sz="2400" dirty="0" smtClean="0">
                <a:solidFill>
                  <a:srgbClr val="BC541A"/>
                </a:solidFill>
              </a:rPr>
              <a:t> to put one down </a:t>
            </a:r>
            <a:r>
              <a:rPr lang="fr-CA" sz="2400" dirty="0" err="1" smtClean="0">
                <a:solidFill>
                  <a:srgbClr val="BC541A"/>
                </a:solidFill>
              </a:rPr>
              <a:t>is</a:t>
            </a:r>
            <a:r>
              <a:rPr lang="fr-CA" sz="2400" dirty="0" smtClean="0">
                <a:solidFill>
                  <a:srgbClr val="BC541A"/>
                </a:solidFill>
              </a:rPr>
              <a:t> to destroy </a:t>
            </a:r>
            <a:r>
              <a:rPr lang="fr-CA" sz="2400" dirty="0" err="1" smtClean="0">
                <a:solidFill>
                  <a:srgbClr val="BC541A"/>
                </a:solidFill>
              </a:rPr>
              <a:t>its</a:t>
            </a:r>
            <a:r>
              <a:rPr lang="fr-CA" sz="2400" dirty="0" smtClean="0">
                <a:solidFill>
                  <a:srgbClr val="BC541A"/>
                </a:solidFill>
              </a:rPr>
              <a:t> </a:t>
            </a:r>
            <a:r>
              <a:rPr lang="fr-CA" sz="2400" dirty="0" err="1" smtClean="0">
                <a:solidFill>
                  <a:srgbClr val="BC541A"/>
                </a:solidFill>
              </a:rPr>
              <a:t>brain</a:t>
            </a:r>
            <a:r>
              <a:rPr lang="fr-CA" sz="2400" dirty="0" smtClean="0">
                <a:solidFill>
                  <a:srgbClr val="BC541A"/>
                </a:solidFill>
              </a:rPr>
              <a:t>’’ (23).</a:t>
            </a:r>
          </a:p>
          <a:p>
            <a:pPr>
              <a:buNone/>
            </a:pPr>
            <a:r>
              <a:rPr lang="fr-CA" sz="2400" dirty="0" smtClean="0">
                <a:solidFill>
                  <a:srgbClr val="BC541A"/>
                </a:solidFill>
              </a:rPr>
              <a:t>				OR</a:t>
            </a:r>
          </a:p>
          <a:p>
            <a:pPr>
              <a:buNone/>
            </a:pPr>
            <a:r>
              <a:rPr lang="fr-CA" sz="2400" dirty="0" err="1" smtClean="0">
                <a:solidFill>
                  <a:srgbClr val="BC541A"/>
                </a:solidFill>
              </a:rPr>
              <a:t>Destroying</a:t>
            </a:r>
            <a:r>
              <a:rPr lang="fr-CA" sz="2400" dirty="0" smtClean="0">
                <a:solidFill>
                  <a:srgbClr val="BC541A"/>
                </a:solidFill>
              </a:rPr>
              <a:t> a </a:t>
            </a:r>
            <a:r>
              <a:rPr lang="fr-CA" sz="2400" dirty="0" err="1" smtClean="0">
                <a:solidFill>
                  <a:srgbClr val="BC541A"/>
                </a:solidFill>
              </a:rPr>
              <a:t>zombie’s</a:t>
            </a:r>
            <a:r>
              <a:rPr lang="fr-CA" sz="2400" dirty="0" smtClean="0">
                <a:solidFill>
                  <a:srgbClr val="BC541A"/>
                </a:solidFill>
              </a:rPr>
              <a:t> </a:t>
            </a:r>
            <a:r>
              <a:rPr lang="fr-CA" sz="2400" dirty="0" err="1" smtClean="0">
                <a:solidFill>
                  <a:srgbClr val="BC541A"/>
                </a:solidFill>
              </a:rPr>
              <a:t>brain</a:t>
            </a:r>
            <a:r>
              <a:rPr lang="fr-CA" sz="2400" dirty="0" smtClean="0">
                <a:solidFill>
                  <a:srgbClr val="BC541A"/>
                </a:solidFill>
              </a:rPr>
              <a:t> </a:t>
            </a:r>
            <a:r>
              <a:rPr lang="fr-CA" sz="2400" dirty="0" err="1" smtClean="0">
                <a:solidFill>
                  <a:srgbClr val="BC541A"/>
                </a:solidFill>
              </a:rPr>
              <a:t>is</a:t>
            </a:r>
            <a:r>
              <a:rPr lang="fr-CA" sz="2400" dirty="0" smtClean="0">
                <a:solidFill>
                  <a:srgbClr val="BC541A"/>
                </a:solidFill>
              </a:rPr>
              <a:t> the </a:t>
            </a:r>
            <a:r>
              <a:rPr lang="fr-CA" sz="2400" dirty="0" err="1" smtClean="0">
                <a:solidFill>
                  <a:srgbClr val="BC541A"/>
                </a:solidFill>
              </a:rPr>
              <a:t>only</a:t>
            </a:r>
            <a:r>
              <a:rPr lang="fr-CA" sz="2400" dirty="0" smtClean="0">
                <a:solidFill>
                  <a:srgbClr val="BC541A"/>
                </a:solidFill>
              </a:rPr>
              <a:t> sure </a:t>
            </a:r>
            <a:r>
              <a:rPr lang="fr-CA" sz="2400" dirty="0" err="1" smtClean="0">
                <a:solidFill>
                  <a:srgbClr val="BC541A"/>
                </a:solidFill>
              </a:rPr>
              <a:t>way</a:t>
            </a:r>
            <a:r>
              <a:rPr lang="fr-CA" sz="2400" dirty="0" smtClean="0">
                <a:solidFill>
                  <a:srgbClr val="BC541A"/>
                </a:solidFill>
              </a:rPr>
              <a:t> to put one down (Castro 23).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6477000" cy="1143000"/>
          </a:xfrm>
        </p:spPr>
        <p:txBody>
          <a:bodyPr/>
          <a:lstStyle/>
          <a:p>
            <a:r>
              <a:rPr lang="en-US" dirty="0" smtClean="0">
                <a:solidFill>
                  <a:srgbClr val="BC541A"/>
                </a:solidFill>
              </a:rPr>
              <a:t>More In-Text Citations</a:t>
            </a:r>
            <a:endParaRPr lang="en-US" dirty="0">
              <a:solidFill>
                <a:srgbClr val="BC541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r>
              <a:rPr lang="en-US" dirty="0" smtClean="0">
                <a:solidFill>
                  <a:srgbClr val="BC541A"/>
                </a:solidFill>
              </a:rPr>
              <a:t>Book with two authors: first last name and page number</a:t>
            </a:r>
          </a:p>
          <a:p>
            <a:pPr>
              <a:buNone/>
            </a:pPr>
            <a:endParaRPr lang="en-US" dirty="0" smtClean="0">
              <a:solidFill>
                <a:srgbClr val="BC541A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BC541A"/>
                </a:solidFill>
              </a:rPr>
              <a:t>Ex: ‘Two adult unmentionables busied themselves feasting upon the flesh of the household staff’ (Austen 80).</a:t>
            </a:r>
          </a:p>
          <a:p>
            <a:pPr>
              <a:buNone/>
            </a:pPr>
            <a:r>
              <a:rPr lang="en-US" sz="2400" dirty="0" smtClean="0">
                <a:solidFill>
                  <a:srgbClr val="BC541A"/>
                </a:solidFill>
              </a:rPr>
              <a:t>				OR</a:t>
            </a:r>
          </a:p>
          <a:p>
            <a:pPr>
              <a:buNone/>
            </a:pPr>
            <a:r>
              <a:rPr lang="en-US" sz="2400" dirty="0" smtClean="0">
                <a:solidFill>
                  <a:srgbClr val="BC541A"/>
                </a:solidFill>
              </a:rPr>
              <a:t>Jane Austen and Seth Grahame-Smith describe this encounter: ‘Two adult unmentionables busied themselves feasting upon the flesh of the household staff’ (80).</a:t>
            </a:r>
            <a:endParaRPr lang="en-US" sz="2400" dirty="0">
              <a:solidFill>
                <a:srgbClr val="BC54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/>
          <a:lstStyle/>
          <a:p>
            <a:r>
              <a:rPr lang="en-US" dirty="0" smtClean="0">
                <a:solidFill>
                  <a:srgbClr val="BC541A"/>
                </a:solidFill>
              </a:rPr>
              <a:t>Yet More In-text Citations</a:t>
            </a:r>
            <a:endParaRPr lang="en-US" dirty="0">
              <a:solidFill>
                <a:srgbClr val="BC541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600200"/>
            <a:ext cx="6477000" cy="4525963"/>
          </a:xfrm>
        </p:spPr>
        <p:txBody>
          <a:bodyPr/>
          <a:lstStyle/>
          <a:p>
            <a:r>
              <a:rPr lang="en-US" dirty="0" smtClean="0">
                <a:solidFill>
                  <a:srgbClr val="BC541A"/>
                </a:solidFill>
              </a:rPr>
              <a:t>Website with an author: last name</a:t>
            </a:r>
          </a:p>
          <a:p>
            <a:pPr>
              <a:buNone/>
            </a:pPr>
            <a:endParaRPr lang="en-US" dirty="0" smtClean="0">
              <a:solidFill>
                <a:srgbClr val="BC541A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BC541A"/>
                </a:solidFill>
              </a:rPr>
              <a:t>Ex: ‘A major city is the absolute worst place to be in the event of a zombie uprising’ (Brockway).</a:t>
            </a:r>
          </a:p>
          <a:p>
            <a:pPr>
              <a:buNone/>
            </a:pPr>
            <a:r>
              <a:rPr lang="en-US" sz="2400" dirty="0" smtClean="0">
                <a:solidFill>
                  <a:srgbClr val="BC541A"/>
                </a:solidFill>
              </a:rPr>
              <a:t>				OR</a:t>
            </a:r>
          </a:p>
          <a:p>
            <a:pPr>
              <a:buNone/>
            </a:pPr>
            <a:r>
              <a:rPr lang="en-US" sz="2400" dirty="0" smtClean="0">
                <a:solidFill>
                  <a:srgbClr val="BC541A"/>
                </a:solidFill>
              </a:rPr>
              <a:t>Internet columnist Robert Brockway states, ‘A major city is the absolute worst place to be in the event of a zombie uprising.’</a:t>
            </a:r>
            <a:endParaRPr lang="en-US" sz="2400" dirty="0">
              <a:solidFill>
                <a:srgbClr val="BC54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r>
              <a:rPr lang="en-US" dirty="0" smtClean="0">
                <a:solidFill>
                  <a:srgbClr val="BC541A"/>
                </a:solidFill>
              </a:rPr>
              <a:t>Sick of In-text Citations?</a:t>
            </a:r>
            <a:br>
              <a:rPr lang="en-US" dirty="0" smtClean="0">
                <a:solidFill>
                  <a:srgbClr val="BC541A"/>
                </a:solidFill>
              </a:rPr>
            </a:br>
            <a:r>
              <a:rPr lang="en-US" dirty="0" smtClean="0">
                <a:solidFill>
                  <a:srgbClr val="BC541A"/>
                </a:solidFill>
              </a:rPr>
              <a:t>Too Bad!</a:t>
            </a:r>
            <a:endParaRPr lang="en-US" dirty="0">
              <a:solidFill>
                <a:srgbClr val="BC541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6553200" cy="4525963"/>
          </a:xfrm>
        </p:spPr>
        <p:txBody>
          <a:bodyPr/>
          <a:lstStyle/>
          <a:p>
            <a:r>
              <a:rPr lang="en-US" dirty="0" smtClean="0">
                <a:solidFill>
                  <a:srgbClr val="BC541A"/>
                </a:solidFill>
              </a:rPr>
              <a:t>Website with no author: choose the first keyword from the title</a:t>
            </a:r>
          </a:p>
          <a:p>
            <a:pPr>
              <a:buNone/>
            </a:pPr>
            <a:endParaRPr lang="en-US" dirty="0" smtClean="0">
              <a:solidFill>
                <a:srgbClr val="BC541A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BC541A"/>
                </a:solidFill>
              </a:rPr>
              <a:t>The following example is taken from a website called “Zombie Taxonomy”</a:t>
            </a:r>
          </a:p>
          <a:p>
            <a:pPr>
              <a:buNone/>
            </a:pPr>
            <a:r>
              <a:rPr lang="en-US" sz="2400" dirty="0" smtClean="0">
                <a:solidFill>
                  <a:srgbClr val="BC541A"/>
                </a:solidFill>
              </a:rPr>
              <a:t>Ex: “It could cause them to crave to eat human flesh and nothing else” (“Taxonomy”).</a:t>
            </a:r>
          </a:p>
          <a:p>
            <a:pPr>
              <a:buNone/>
            </a:pPr>
            <a:r>
              <a:rPr lang="en-US" sz="2400" dirty="0" smtClean="0">
                <a:solidFill>
                  <a:srgbClr val="BC541A"/>
                </a:solidFill>
              </a:rPr>
              <a:t>				OR</a:t>
            </a:r>
          </a:p>
          <a:p>
            <a:pPr>
              <a:buNone/>
            </a:pPr>
            <a:r>
              <a:rPr lang="en-US" sz="2400" dirty="0" smtClean="0">
                <a:solidFill>
                  <a:srgbClr val="BC541A"/>
                </a:solidFill>
              </a:rPr>
              <a:t>The website “Zombie Taxonomy” warns, “It could cause them to crave to eat human flesh and nothing else.”</a:t>
            </a:r>
          </a:p>
          <a:p>
            <a:pPr>
              <a:buNone/>
            </a:pPr>
            <a:r>
              <a:rPr lang="en-US" sz="2400" dirty="0" smtClean="0">
                <a:solidFill>
                  <a:srgbClr val="BC541A"/>
                </a:solidFill>
              </a:rPr>
              <a:t>				</a:t>
            </a:r>
            <a:endParaRPr lang="en-US" sz="2400" dirty="0">
              <a:solidFill>
                <a:srgbClr val="BC54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C541A"/>
                </a:solidFill>
              </a:rPr>
              <a:t>In-text Citations: Example</a:t>
            </a:r>
            <a:endParaRPr lang="en-US" dirty="0">
              <a:solidFill>
                <a:srgbClr val="BC541A"/>
              </a:solidFill>
            </a:endParaRPr>
          </a:p>
        </p:txBody>
      </p:sp>
      <p:pic>
        <p:nvPicPr>
          <p:cNvPr id="4" name="Content Placeholder 3" descr="MLA screenshot 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4787" y="1600200"/>
            <a:ext cx="7554426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4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6261</TotalTime>
  <Words>283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140</vt:lpstr>
      <vt:lpstr>Guide to MLA</vt:lpstr>
      <vt:lpstr>Format</vt:lpstr>
      <vt:lpstr>The First Page</vt:lpstr>
      <vt:lpstr>The First Page: Example</vt:lpstr>
      <vt:lpstr>In-text Citations</vt:lpstr>
      <vt:lpstr>More In-Text Citations</vt:lpstr>
      <vt:lpstr>Yet More In-text Citations</vt:lpstr>
      <vt:lpstr>Sick of In-text Citations? Too Bad!</vt:lpstr>
      <vt:lpstr>In-text Citations: Example</vt:lpstr>
      <vt:lpstr>Introduction</vt:lpstr>
      <vt:lpstr>Works Cited Page: Layout</vt:lpstr>
      <vt:lpstr>Works Cited Page: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Zebrowski’s Guide to MLA</dc:title>
  <dc:creator>Tasha Zebrowski</dc:creator>
  <cp:lastModifiedBy>Elizabeth Palazzolo</cp:lastModifiedBy>
  <cp:revision>9</cp:revision>
  <dcterms:created xsi:type="dcterms:W3CDTF">2012-01-11T14:43:28Z</dcterms:created>
  <dcterms:modified xsi:type="dcterms:W3CDTF">2015-10-05T18:52:21Z</dcterms:modified>
</cp:coreProperties>
</file>